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318" r:id="rId4"/>
    <p:sldId id="324" r:id="rId5"/>
    <p:sldId id="325" r:id="rId6"/>
    <p:sldId id="269" r:id="rId7"/>
    <p:sldId id="286" r:id="rId8"/>
    <p:sldId id="285" r:id="rId9"/>
    <p:sldId id="304" r:id="rId10"/>
    <p:sldId id="287" r:id="rId11"/>
    <p:sldId id="307" r:id="rId12"/>
    <p:sldId id="322" r:id="rId13"/>
    <p:sldId id="323" r:id="rId14"/>
    <p:sldId id="313" r:id="rId15"/>
    <p:sldId id="271" r:id="rId16"/>
    <p:sldId id="291" r:id="rId17"/>
    <p:sldId id="319" r:id="rId18"/>
    <p:sldId id="32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7842" autoAdjust="0"/>
  </p:normalViewPr>
  <p:slideViewPr>
    <p:cSldViewPr>
      <p:cViewPr>
        <p:scale>
          <a:sx n="100" d="100"/>
          <a:sy n="100" d="100"/>
        </p:scale>
        <p:origin x="-9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31BB7-13B9-44C0-916E-9754FF6FAFE6}" type="datetimeFigureOut">
              <a:rPr lang="en-GB" smtClean="0"/>
              <a:t>11/05/2015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94277-BFD6-4E95-BF90-9739B3E604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2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667E1-C1FB-43E6-80C9-05CFC1FD7491}" type="datetimeFigureOut">
              <a:rPr lang="en-GB" smtClean="0"/>
              <a:t>11/05/2015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F2E3E-2534-43B4-879D-623A415590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12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F2E3E-2534-43B4-879D-623A4155907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80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F2E3E-2534-43B4-879D-623A4155907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94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F2E3E-2534-43B4-879D-623A4155907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137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F2E3E-2534-43B4-879D-623A4155907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14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F2E3E-2534-43B4-879D-623A4155907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20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F2E3E-2534-43B4-879D-623A4155907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424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F2E3E-2534-43B4-879D-623A4155907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98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F2E3E-2534-43B4-879D-623A41559079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78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72FA47E-C4A4-43CE-94BE-B150C96343BF}" type="datetimeFigureOut">
              <a:rPr lang="en-GB" smtClean="0">
                <a:solidFill>
                  <a:srgbClr val="465E9C"/>
                </a:solidFill>
              </a:rPr>
              <a:pPr/>
              <a:t>11/05/2015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6BE952B-CE57-420E-841A-29B868DD33DA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69588"/>
      </p:ext>
    </p:extLst>
  </p:cSld>
  <p:clrMapOvr>
    <a:masterClrMapping/>
  </p:clrMapOvr>
  <p:transition xmlns:p14="http://schemas.microsoft.com/office/powerpoint/2010/main"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A47E-C4A4-43CE-94BE-B150C96343BF}" type="datetimeFigureOut">
              <a:rPr lang="en-GB" smtClean="0">
                <a:solidFill>
                  <a:srgbClr val="465E9C"/>
                </a:solidFill>
              </a:rPr>
              <a:pPr/>
              <a:t>11/05/2015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952B-CE57-420E-841A-29B868DD33DA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21385"/>
      </p:ext>
    </p:extLst>
  </p:cSld>
  <p:clrMapOvr>
    <a:masterClrMapping/>
  </p:clrMapOvr>
  <p:transition xmlns:p14="http://schemas.microsoft.com/office/powerpoint/2010/main"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A47E-C4A4-43CE-94BE-B150C96343BF}" type="datetimeFigureOut">
              <a:rPr lang="en-GB" smtClean="0">
                <a:solidFill>
                  <a:srgbClr val="465E9C"/>
                </a:solidFill>
              </a:rPr>
              <a:pPr/>
              <a:t>11/05/2015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952B-CE57-420E-841A-29B868DD33DA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95249"/>
      </p:ext>
    </p:extLst>
  </p:cSld>
  <p:clrMapOvr>
    <a:masterClrMapping/>
  </p:clrMapOvr>
  <p:transition xmlns:p14="http://schemas.microsoft.com/office/powerpoint/2010/main"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A47E-C4A4-43CE-94BE-B150C96343BF}" type="datetimeFigureOut">
              <a:rPr lang="en-GB" smtClean="0">
                <a:solidFill>
                  <a:srgbClr val="465E9C"/>
                </a:solidFill>
              </a:rPr>
              <a:pPr/>
              <a:t>11/05/2015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952B-CE57-420E-841A-29B868DD33DA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66382"/>
      </p:ext>
    </p:extLst>
  </p:cSld>
  <p:clrMapOvr>
    <a:masterClrMapping/>
  </p:clrMapOvr>
  <p:transition xmlns:p14="http://schemas.microsoft.com/office/powerpoint/2010/main"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A47E-C4A4-43CE-94BE-B150C96343BF}" type="datetimeFigureOut">
              <a:rPr lang="en-GB" smtClean="0">
                <a:solidFill>
                  <a:srgbClr val="465E9C"/>
                </a:solidFill>
              </a:rPr>
              <a:pPr/>
              <a:t>11/05/2015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952B-CE57-420E-841A-29B868DD33DA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64594"/>
      </p:ext>
    </p:extLst>
  </p:cSld>
  <p:clrMapOvr>
    <a:masterClrMapping/>
  </p:clrMapOvr>
  <p:transition xmlns:p14="http://schemas.microsoft.com/office/powerpoint/2010/main"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A47E-C4A4-43CE-94BE-B150C96343BF}" type="datetimeFigureOut">
              <a:rPr lang="en-GB" smtClean="0">
                <a:solidFill>
                  <a:srgbClr val="465E9C"/>
                </a:solidFill>
              </a:rPr>
              <a:pPr/>
              <a:t>11/05/2015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952B-CE57-420E-841A-29B868DD33DA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11569"/>
      </p:ext>
    </p:extLst>
  </p:cSld>
  <p:clrMapOvr>
    <a:masterClrMapping/>
  </p:clrMapOvr>
  <p:transition xmlns:p14="http://schemas.microsoft.com/office/powerpoint/2010/main"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A47E-C4A4-43CE-94BE-B150C96343BF}" type="datetimeFigureOut">
              <a:rPr lang="en-GB" smtClean="0">
                <a:solidFill>
                  <a:srgbClr val="465E9C"/>
                </a:solidFill>
              </a:rPr>
              <a:pPr/>
              <a:t>11/05/2015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952B-CE57-420E-841A-29B868DD33DA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52480"/>
      </p:ext>
    </p:extLst>
  </p:cSld>
  <p:clrMapOvr>
    <a:masterClrMapping/>
  </p:clrMapOvr>
  <p:transition xmlns:p14="http://schemas.microsoft.com/office/powerpoint/2010/main"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A47E-C4A4-43CE-94BE-B150C96343BF}" type="datetimeFigureOut">
              <a:rPr lang="en-GB" smtClean="0">
                <a:solidFill>
                  <a:srgbClr val="465E9C"/>
                </a:solidFill>
              </a:rPr>
              <a:pPr/>
              <a:t>11/05/2015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952B-CE57-420E-841A-29B868DD33DA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79338"/>
      </p:ext>
    </p:extLst>
  </p:cSld>
  <p:clrMapOvr>
    <a:masterClrMapping/>
  </p:clrMapOvr>
  <p:transition xmlns:p14="http://schemas.microsoft.com/office/powerpoint/2010/main"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A47E-C4A4-43CE-94BE-B150C96343BF}" type="datetimeFigureOut">
              <a:rPr lang="en-GB" smtClean="0">
                <a:solidFill>
                  <a:srgbClr val="465E9C"/>
                </a:solidFill>
              </a:rPr>
              <a:pPr/>
              <a:t>11/05/2015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952B-CE57-420E-841A-29B868DD33DA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13968"/>
      </p:ext>
    </p:extLst>
  </p:cSld>
  <p:clrMapOvr>
    <a:masterClrMapping/>
  </p:clrMapOvr>
  <p:transition xmlns:p14="http://schemas.microsoft.com/office/powerpoint/2010/main"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72FA47E-C4A4-43CE-94BE-B150C96343BF}" type="datetimeFigureOut">
              <a:rPr lang="en-GB" smtClean="0">
                <a:solidFill>
                  <a:srgbClr val="465E9C"/>
                </a:solidFill>
              </a:rPr>
              <a:pPr/>
              <a:t>11/05/2015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6BE952B-CE57-420E-841A-29B868DD33DA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34447"/>
      </p:ext>
    </p:extLst>
  </p:cSld>
  <p:clrMapOvr>
    <a:masterClrMapping/>
  </p:clrMapOvr>
  <p:transition xmlns:p14="http://schemas.microsoft.com/office/powerpoint/2010/main"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72FA47E-C4A4-43CE-94BE-B150C96343BF}" type="datetimeFigureOut">
              <a:rPr lang="en-GB" smtClean="0">
                <a:solidFill>
                  <a:srgbClr val="465E9C"/>
                </a:solidFill>
              </a:rPr>
              <a:pPr/>
              <a:t>11/05/2015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6BE952B-CE57-420E-841A-29B868DD33DA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53079"/>
      </p:ext>
    </p:extLst>
  </p:cSld>
  <p:clrMapOvr>
    <a:masterClrMapping/>
  </p:clrMapOvr>
  <p:transition xmlns:p14="http://schemas.microsoft.com/office/powerpoint/2010/main"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72FA47E-C4A4-43CE-94BE-B150C96343BF}" type="datetimeFigureOut">
              <a:rPr lang="en-GB" smtClean="0">
                <a:solidFill>
                  <a:srgbClr val="465E9C"/>
                </a:solidFill>
              </a:rPr>
              <a:pPr/>
              <a:t>11/05/2015</a:t>
            </a:fld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6BE952B-CE57-420E-841A-29B868DD33DA}" type="slidenum">
              <a:rPr lang="en-GB" smtClean="0">
                <a:solidFill>
                  <a:srgbClr val="465E9C"/>
                </a:solidFill>
              </a:rPr>
              <a:pPr/>
              <a:t>‹#›</a:t>
            </a:fld>
            <a:endParaRPr lang="en-GB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5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5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6705600" cy="2286000"/>
          </a:xfr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Gender Crossing Tales</a:t>
            </a:r>
            <a:br>
              <a:rPr lang="en-GB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GB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case for Myth &amp; Metaphor</a:t>
            </a:r>
            <a:endParaRPr lang="en-GB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81800" cy="13716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 lnSpcReduction="10000"/>
            <a:scene3d>
              <a:camera prst="perspectiveBelow"/>
              <a:lightRig rig="threePt" dir="t"/>
            </a:scene3d>
          </a:bodyPr>
          <a:lstStyle/>
          <a:p>
            <a:pPr algn="just"/>
            <a:endParaRPr lang="en-GB" sz="1800" b="1" dirty="0" smtClean="0">
              <a:latin typeface="Comic Sans MS" pitchFamily="66" charset="0"/>
            </a:endParaRPr>
          </a:p>
          <a:p>
            <a:pPr algn="just"/>
            <a:r>
              <a:rPr lang="en-GB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Stella Fremi, PhD. </a:t>
            </a:r>
            <a:r>
              <a:rPr lang="en-GB" sz="1200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University of Brighton</a:t>
            </a:r>
          </a:p>
          <a:p>
            <a:pPr algn="just"/>
            <a:endParaRPr lang="en-GB" sz="1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GB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‘MYTH(S) IN SOCIAL SCIENCES &amp; HUMANITIES’ CONFERENCE</a:t>
            </a:r>
          </a:p>
          <a:p>
            <a:pPr algn="just"/>
            <a:r>
              <a:rPr lang="en-GB" sz="1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UNIVERSITY OF YORK, May 2015</a:t>
            </a:r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5963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77000" size="42"/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5867400" cy="586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09600" y="782320"/>
            <a:ext cx="2438400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Aphrodite’s sisters…</a:t>
            </a:r>
          </a:p>
          <a:p>
            <a:endParaRPr lang="en-GB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en-GB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Furies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(Erinyes)</a:t>
            </a: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“the embodiment</a:t>
            </a:r>
          </a:p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 self-cursing</a:t>
            </a:r>
          </a:p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ontained in</a:t>
            </a:r>
          </a:p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 oath”</a:t>
            </a:r>
          </a:p>
          <a:p>
            <a:endParaRPr lang="en-GB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26388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1"/>
            <a:ext cx="6324600" cy="762000"/>
          </a:xfrm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 algn="l"/>
            <a:r>
              <a:rPr lang="en-GB" sz="3200" b="1" dirty="0" smtClean="0">
                <a:latin typeface="Comic Sans MS" panose="030F0702030302020204" pitchFamily="66" charset="0"/>
              </a:rPr>
              <a:t>     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Gender Crossing Tales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4572000"/>
          </a:xfrm>
          <a:scene3d>
            <a:camera prst="perspectiveBelow"/>
            <a:lightRig rig="threePt" dir="t"/>
          </a:scene3d>
        </p:spPr>
        <p:txBody>
          <a:bodyPr>
            <a:normAutofit/>
          </a:bodyPr>
          <a:lstStyle/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deconstructing the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birth myth of Aphrodite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&amp; constructing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new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myth that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allows for the entry of the </a:t>
            </a:r>
            <a:r>
              <a:rPr lang="en-GB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Other</a:t>
            </a:r>
          </a:p>
          <a:p>
            <a:pPr marL="0" indent="0">
              <a:buNone/>
            </a:pPr>
            <a:endParaRPr lang="en-GB" sz="105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binary ruptures, boundaries &amp; bonds</a:t>
            </a:r>
          </a:p>
          <a:p>
            <a:pPr marL="0" indent="0">
              <a:buNone/>
            </a:pPr>
            <a:endParaRPr lang="en-GB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Freak </a:t>
            </a:r>
            <a:r>
              <a:rPr lang="en-GB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Discourse </a:t>
            </a:r>
            <a:r>
              <a:rPr lang="en-GB" sz="1200" dirty="0">
                <a:latin typeface="Century Gothic" panose="020B0502020202020204" pitchFamily="34" charset="0"/>
              </a:rPr>
              <a:t>(Shildrick, 2002)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;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embodied &amp; discursive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shifts/alternating states of being;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human to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freak</a:t>
            </a:r>
          </a:p>
          <a:p>
            <a:pPr marL="0" indent="0">
              <a:buNone/>
            </a:pPr>
            <a:endParaRPr lang="en-GB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monstrosity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 a condition of becoming 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4294967295"/>
          </p:nvPr>
        </p:nvSpPr>
        <p:spPr>
          <a:xfrm rot="7814991" flipV="1">
            <a:off x="-439342" y="2200268"/>
            <a:ext cx="58159" cy="45719"/>
          </a:xfrm>
        </p:spPr>
        <p:txBody>
          <a:bodyPr>
            <a:normAutofit fontScale="25000" lnSpcReduction="20000"/>
          </a:bodyPr>
          <a:lstStyle/>
          <a:p>
            <a:pPr marL="0" lvl="0" indent="0" algn="l">
              <a:buClr>
                <a:srgbClr val="AA2B1E"/>
              </a:buClr>
              <a:buNone/>
            </a:pPr>
            <a:endParaRPr lang="en-GB" sz="2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3477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-60000">
            <a:off x="685425" y="609651"/>
            <a:ext cx="3810749" cy="685697"/>
          </a:xfrm>
        </p:spPr>
        <p:txBody>
          <a:bodyPr>
            <a:noAutofit/>
          </a:bodyPr>
          <a:lstStyle/>
          <a:p>
            <a:pPr algn="l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Monster’s 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Tale</a:t>
            </a:r>
            <a:endParaRPr lang="en-GB" sz="32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r="7053"/>
          <a:stretch>
            <a:fillRect/>
          </a:stretch>
        </p:blipFill>
        <p:spPr>
          <a:xfrm rot="60000">
            <a:off x="4676477" y="721037"/>
            <a:ext cx="3552540" cy="5604041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 rot="-60000">
            <a:off x="761618" y="1142621"/>
            <a:ext cx="3746245" cy="5105953"/>
          </a:xfrm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pPr lvl="0" algn="l">
              <a:buClr>
                <a:srgbClr val="AA2B1E"/>
              </a:buClr>
            </a:pPr>
            <a:endParaRPr lang="en-GB" sz="2000" b="1" i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74320" lvl="0" indent="-274320" algn="l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‘corpus differentiis</a:t>
            </a:r>
            <a:r>
              <a:rPr lang="en-GB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’</a:t>
            </a:r>
            <a:endParaRPr lang="en-GB" sz="2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74320" lvl="0" indent="-274320" algn="l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vulnerable</a:t>
            </a: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no escape from </a:t>
            </a:r>
            <a:r>
              <a:rPr lang="en-GB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harm/ unliveable life  </a:t>
            </a:r>
            <a:endParaRPr lang="en-GB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74320" lvl="0" indent="-274320" algn="l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Frankenstein’s </a:t>
            </a:r>
            <a:r>
              <a:rPr lang="en-GB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Monster</a:t>
            </a:r>
            <a:r>
              <a:rPr lang="en-GB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assemblage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 </a:t>
            </a:r>
            <a:r>
              <a:rPr lang="en-GB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(cadaver’s) parts, </a:t>
            </a:r>
            <a:r>
              <a:rPr lang="en-GB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</a:t>
            </a:r>
            <a:r>
              <a:rPr lang="en-GB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in-between” </a:t>
            </a:r>
          </a:p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efforts </a:t>
            </a: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</a:t>
            </a:r>
            <a:r>
              <a:rPr lang="en-GB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belong// attempts </a:t>
            </a: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‘invade’</a:t>
            </a:r>
          </a:p>
          <a:p>
            <a:pPr marL="274320" lvl="0" indent="-274320" algn="l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‘haunting</a:t>
            </a: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234757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60000">
            <a:off x="988838" y="607004"/>
            <a:ext cx="3353619" cy="535979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en-GB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en-GB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GB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n-ea"/>
                <a:cs typeface="+mn-cs"/>
              </a:rPr>
              <a:t>Pandora’s Box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 rot="-60000">
            <a:off x="760290" y="1142736"/>
            <a:ext cx="3735891" cy="5105953"/>
          </a:xfrm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panopticism </a:t>
            </a:r>
            <a:r>
              <a:rPr lang="en-GB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</a:t>
            </a:r>
            <a:r>
              <a:rPr lang="en-GB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action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self-surveillance</a:t>
            </a:r>
            <a:r>
              <a:rPr lang="en-GB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en-GB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74320" lvl="0" indent="-274320" algn="l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Times New Roman"/>
              </a:rPr>
              <a:t>a </a:t>
            </a:r>
            <a:r>
              <a:rPr lang="en-GB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Times New Roman"/>
              </a:rPr>
              <a:t>‘forged Aphrodite’; </a:t>
            </a: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Times New Roman"/>
              </a:rPr>
              <a:t>a ‘hopeful’ </a:t>
            </a:r>
            <a:r>
              <a:rPr lang="en-GB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Times New Roman"/>
              </a:rPr>
              <a:t>monster that transforms into a new species</a:t>
            </a:r>
            <a:endParaRPr lang="en-GB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274320" lvl="0" indent="-274320" algn="l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Times New Roman"/>
              </a:rPr>
              <a:t>compromised </a:t>
            </a:r>
            <a:r>
              <a:rPr lang="en-GB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Times New Roman"/>
              </a:rPr>
              <a:t>endurance/adaptive change </a:t>
            </a:r>
            <a:r>
              <a:rPr lang="en-GB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Times New Roman"/>
              </a:rPr>
              <a:t>  </a:t>
            </a:r>
            <a:endParaRPr lang="en-GB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274320" lvl="0" indent="-274320" algn="l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/>
                <a:cs typeface="Times New Roman"/>
              </a:rPr>
              <a:t>de-monstrating monstrosity</a:t>
            </a:r>
          </a:p>
          <a:p>
            <a:endParaRPr lang="en-GB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colorTemperature colorTemp="8800"/>
                    </a14:imgEffect>
                    <a14:imgEffect>
                      <a14:saturation sat="28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04" r="23504"/>
          <a:stretch>
            <a:fillRect/>
          </a:stretch>
        </p:blipFill>
        <p:spPr>
          <a:xfrm rot="60000">
            <a:off x="4647794" y="685559"/>
            <a:ext cx="3582185" cy="5564412"/>
          </a:xfrm>
          <a:blipFill>
            <a:blip r:embed="rId4"/>
            <a:tile tx="0" ty="0" sx="100000" sy="100000" flip="none" algn="tl"/>
          </a:blipFill>
          <a:ln w="82550" cap="sq" cmpd="sng">
            <a:solidFill>
              <a:schemeClr val="tx1">
                <a:alpha val="66000"/>
              </a:schemeClr>
            </a:solidFill>
          </a:ln>
          <a:effectLst>
            <a:outerShdw blurRad="50800" dist="50800" dir="5400000" algn="ctr" rotWithShape="0">
              <a:schemeClr val="accent5">
                <a:lumMod val="50000"/>
                <a:alpha val="51000"/>
              </a:scheme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37206353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90600" y="817583"/>
            <a:ext cx="7086600" cy="401617"/>
          </a:xfrm>
          <a:scene3d>
            <a:camera prst="obliqueBottomRight"/>
            <a:lightRig rig="threePt" dir="t"/>
          </a:scene3d>
        </p:spPr>
        <p:txBody>
          <a:bodyPr>
            <a:no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Gender Crossing Tale(s)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14400" y="1371600"/>
            <a:ext cx="7391400" cy="4800600"/>
          </a:xfrm>
          <a:scene3d>
            <a:camera prst="perspectiveAbove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3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Monster</a:t>
            </a:r>
            <a:r>
              <a:rPr lang="en-GB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&amp;</a:t>
            </a:r>
            <a:r>
              <a:rPr lang="en-GB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3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Pandora</a:t>
            </a: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</a:t>
            </a:r>
            <a:r>
              <a:rPr lang="en-GB" sz="3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same </a:t>
            </a:r>
            <a:r>
              <a:rPr lang="en-GB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being, 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‘</a:t>
            </a:r>
            <a:r>
              <a:rPr lang="en-GB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done’ &amp; ‘un-done’; shared embodied feelings, desire &amp; </a:t>
            </a: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fear</a:t>
            </a:r>
          </a:p>
          <a:p>
            <a:pPr marL="0" indent="0">
              <a:buNone/>
            </a:pPr>
            <a:endParaRPr lang="en-GB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“Pandora is the cut flesh which has been moulded into a beautiful goddess, while Frankenstein’s Monster has been left to sink into the blood; de-humanized, he becomes a Fury – ‘the angry one’ “ </a:t>
            </a:r>
            <a:r>
              <a:rPr lang="en-GB" sz="1300" dirty="0" smtClean="0">
                <a:latin typeface="Century Gothic" panose="020B0502020202020204" pitchFamily="34" charset="0"/>
              </a:rPr>
              <a:t>(</a:t>
            </a:r>
            <a:r>
              <a:rPr lang="en-GB" sz="1400" dirty="0" smtClean="0">
                <a:latin typeface="Century Gothic" panose="020B0502020202020204" pitchFamily="34" charset="0"/>
              </a:rPr>
              <a:t>p. 142)</a:t>
            </a:r>
          </a:p>
          <a:p>
            <a:pPr marL="0" indent="0">
              <a:buNone/>
            </a:pPr>
            <a:endParaRPr lang="en-GB" sz="1400" dirty="0" smtClean="0">
              <a:latin typeface="Century Gothic" panose="020B0502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‘home</a:t>
            </a:r>
            <a:r>
              <a:rPr lang="en-GB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’: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defence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against the </a:t>
            </a:r>
            <a:r>
              <a:rPr lang="en-GB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fear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that the </a:t>
            </a:r>
            <a:r>
              <a:rPr lang="en-GB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dissolution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of the image of the new-born female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self //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‘</a:t>
            </a:r>
            <a:r>
              <a:rPr lang="en-GB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Aphrodite Rising’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 </a:t>
            </a:r>
            <a:r>
              <a:rPr lang="en-GB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defeat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capacity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have </a:t>
            </a:r>
            <a:r>
              <a:rPr lang="en-GB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hope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951355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19313"/>
            <a:ext cx="6196013" cy="3603625"/>
          </a:xfrm>
        </p:spPr>
        <p:txBody>
          <a:bodyPr>
            <a:normAutofit/>
          </a:bodyPr>
          <a:lstStyle/>
          <a:p>
            <a:pPr lvl="0" algn="just">
              <a:buClr>
                <a:srgbClr val="AA2B1E"/>
              </a:buClr>
              <a:buFont typeface="Wingdings" pitchFamily="2" charset="2"/>
              <a:buChar char="§"/>
            </a:pPr>
            <a:endParaRPr lang="en-GB" sz="1600" u="sng" dirty="0">
              <a:solidFill>
                <a:srgbClr val="C00000"/>
              </a:solidFill>
              <a:latin typeface="Comic Sans MS" pitchFamily="66" charset="0"/>
            </a:endParaRPr>
          </a:p>
          <a:p>
            <a:pPr marL="0" lvl="0" indent="0">
              <a:buClr>
                <a:srgbClr val="AA2B1E"/>
              </a:buClr>
              <a:buNone/>
            </a:pPr>
            <a:endParaRPr lang="en-GB" sz="1600" dirty="0">
              <a:solidFill>
                <a:srgbClr val="CCDDEA">
                  <a:lumMod val="10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9519"/>
            <a:ext cx="6019442" cy="5851281"/>
          </a:xfrm>
          <a:prstGeom prst="snip2DiagRect">
            <a:avLst>
              <a:gd name="adj1" fmla="val 0"/>
              <a:gd name="adj2" fmla="val 1181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0000"/>
            </a:solidFill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Above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685800" y="838200"/>
            <a:ext cx="2286000" cy="2800767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Nostalgic scene</a:t>
            </a:r>
            <a:r>
              <a:rPr lang="en-GB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;</a:t>
            </a:r>
          </a:p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mpossibility of</a:t>
            </a:r>
          </a:p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ythical return</a:t>
            </a:r>
          </a:p>
        </p:txBody>
      </p:sp>
    </p:spTree>
    <p:extLst>
      <p:ext uri="{BB962C8B-B14F-4D97-AF65-F5344CB8AC3E}">
        <p14:creationId xmlns:p14="http://schemas.microsoft.com/office/powerpoint/2010/main" val="818473573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45115"/>
            <a:ext cx="2209800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en-GB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actual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position</a:t>
            </a:r>
          </a:p>
          <a:p>
            <a:endParaRPr lang="en-GB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Monstrosity=turmoil: </a:t>
            </a:r>
            <a:r>
              <a:rPr lang="en-GB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 entrance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to female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‘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home’&amp;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human habitus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endParaRPr lang="en-GB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100000" pencilSize="92"/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5715000" cy="609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94592377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685800"/>
          </a:xfrm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‘Trans Tale’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43800" cy="4876800"/>
          </a:xfrm>
          <a:scene3d>
            <a:camera prst="perspectiveAbove"/>
            <a:lightRig rig="threePt" dir="t"/>
          </a:scene3d>
        </p:spPr>
        <p:txBody>
          <a:bodyPr>
            <a:normAutofit fontScale="77500" lnSpcReduction="20000"/>
          </a:bodyPr>
          <a:lstStyle/>
          <a:p>
            <a:pPr lvl="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mere lifetime old; </a:t>
            </a:r>
            <a:r>
              <a:rPr lang="en-GB" sz="3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lacks cohesion</a:t>
            </a:r>
          </a:p>
          <a:p>
            <a:pPr marL="0" lvl="0" indent="0">
              <a:buClr>
                <a:schemeClr val="tx1"/>
              </a:buClr>
              <a:buNone/>
            </a:pPr>
            <a:endParaRPr lang="en-GB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3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alternating</a:t>
            </a:r>
            <a:r>
              <a:rPr lang="en-GB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states of </a:t>
            </a:r>
            <a:r>
              <a:rPr lang="en-GB" sz="3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‘beauties’ </a:t>
            </a:r>
            <a:r>
              <a:rPr lang="en-GB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&amp;</a:t>
            </a:r>
            <a:r>
              <a:rPr lang="en-GB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3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‘beasts</a:t>
            </a:r>
            <a:r>
              <a:rPr lang="en-GB" sz="3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’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3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managing </a:t>
            </a:r>
            <a:r>
              <a:rPr lang="en-GB" sz="3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anxiety: the </a:t>
            </a:r>
            <a:r>
              <a:rPr lang="en-GB" sz="3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Monstrous Other </a:t>
            </a:r>
            <a:r>
              <a:rPr lang="en-GB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taking over the </a:t>
            </a:r>
            <a:r>
              <a:rPr lang="en-GB" sz="3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‘normally’ gendered </a:t>
            </a:r>
            <a:r>
              <a:rPr lang="en-GB" sz="3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Self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preventing </a:t>
            </a:r>
            <a:r>
              <a:rPr lang="en-GB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rise of </a:t>
            </a:r>
            <a:r>
              <a:rPr lang="en-GB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monsters &amp; allowing non-normative </a:t>
            </a:r>
            <a:r>
              <a:rPr lang="en-GB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gendered people to thrive as </a:t>
            </a:r>
            <a:r>
              <a:rPr lang="en-GB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embodied subjects</a:t>
            </a:r>
          </a:p>
          <a:p>
            <a:pPr marL="0" indent="0">
              <a:buClr>
                <a:srgbClr val="AA2B1E"/>
              </a:buClr>
              <a:buNone/>
            </a:pPr>
            <a:endParaRPr lang="en-GB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en-GB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llowing </a:t>
            </a:r>
            <a:r>
              <a:rPr lang="en-GB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the </a:t>
            </a:r>
            <a:r>
              <a:rPr lang="en-GB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entry of the </a:t>
            </a:r>
            <a:r>
              <a:rPr lang="en-GB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141750786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326" y="2119313"/>
            <a:ext cx="405471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asimg.artsolution.net/tsmedia/Margotphoto/margot2112013T1845.JPG?qlt=60&amp;cell=3000,3000&amp;cvt=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1000"/>
                    </a14:imgEffect>
                    <a14:imgEffect>
                      <a14:colorTemperature colorTemp="6650"/>
                    </a14:imgEffect>
                    <a14:imgEffect>
                      <a14:saturation sat="200000"/>
                    </a14:imgEffect>
                    <a14:imgEffect>
                      <a14:brightnessContrast bright="14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696200" cy="5714999"/>
          </a:xfrm>
          <a:prstGeom prst="rect">
            <a:avLst/>
          </a:prstGeom>
          <a:solidFill>
            <a:srgbClr val="0070C0">
              <a:alpha val="83000"/>
            </a:srgbClr>
          </a:solidFill>
          <a:ln>
            <a:solidFill>
              <a:srgbClr val="C00000"/>
            </a:solidFill>
          </a:ln>
          <a:effectLst>
            <a:outerShdw blurRad="165100" dist="127000" dir="6000000" algn="ctr" rotWithShape="0">
              <a:srgbClr val="C00000">
                <a:alpha val="76000"/>
              </a:srgbClr>
            </a:outerShdw>
            <a:reflection blurRad="6350" stA="50000" endA="300" endPos="90000" dir="5400000" sy="-100000" algn="bl" rotWithShape="0"/>
            <a:softEdge rad="317500"/>
          </a:effectLst>
          <a:scene3d>
            <a:camera prst="perspectiveBelow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01983333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1"/>
            <a:ext cx="6965245" cy="762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it is about…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543800" cy="4724400"/>
          </a:xfrm>
          <a:noFill/>
          <a:scene3d>
            <a:camera prst="perspectiveBelow"/>
            <a:lightRig rig="threePt" dir="t"/>
          </a:scene3d>
        </p:spPr>
        <p:txBody>
          <a:bodyPr>
            <a:normAutofit lnSpcReduction="10000"/>
          </a:bodyPr>
          <a:lstStyle/>
          <a:p>
            <a:pPr lvl="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en-GB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doctoral study that aims </a:t>
            </a:r>
            <a:r>
              <a:rPr lang="en-GB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redefine gender transition</a:t>
            </a: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</a:t>
            </a:r>
            <a:r>
              <a:rPr lang="en-GB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beyond clinical &amp; politicized ‘label identities’</a:t>
            </a:r>
          </a:p>
          <a:p>
            <a:pPr marL="0" lvl="0" indent="0">
              <a:buClr>
                <a:srgbClr val="D83E2C"/>
              </a:buClr>
              <a:buNone/>
            </a:pPr>
            <a:endParaRPr lang="en-GB" sz="2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ancient &amp; modern </a:t>
            </a:r>
            <a:r>
              <a:rPr lang="en-GB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creation myths/cultural metaphors</a:t>
            </a: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</a:t>
            </a:r>
            <a:r>
              <a:rPr lang="en-GB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weaving </a:t>
            </a:r>
            <a:r>
              <a:rPr lang="en-GB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threads </a:t>
            </a: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 norms </a:t>
            </a:r>
            <a:r>
              <a:rPr lang="en-GB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&amp; </a:t>
            </a: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mores</a:t>
            </a:r>
          </a:p>
          <a:p>
            <a:pPr marL="0" indent="0">
              <a:buClr>
                <a:srgbClr val="D83E2C"/>
              </a:buClr>
              <a:buNone/>
            </a:pPr>
            <a:endParaRPr lang="en-GB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</a:t>
            </a:r>
            <a:r>
              <a:rPr lang="en-GB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unveil the </a:t>
            </a:r>
            <a:r>
              <a:rPr lang="en-GB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mythic elements </a:t>
            </a:r>
            <a:r>
              <a:rPr lang="en-GB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inscribed in the narratives &amp; </a:t>
            </a:r>
            <a:r>
              <a:rPr lang="en-GB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masked as </a:t>
            </a:r>
            <a:r>
              <a:rPr lang="en-GB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representations of </a:t>
            </a:r>
            <a:r>
              <a:rPr lang="en-GB" sz="2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reality</a:t>
            </a:r>
            <a:endParaRPr lang="en-GB" sz="18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3718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762001"/>
            <a:ext cx="5562600" cy="609600"/>
          </a:xfrm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“tales from the clinic”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838200" y="1371600"/>
            <a:ext cx="3733800" cy="4724400"/>
          </a:xfrm>
          <a:scene3d>
            <a:camera prst="perspectiveRight"/>
            <a:lightRig rig="threePt" dir="t"/>
          </a:scene3d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criminally </a:t>
            </a:r>
            <a:r>
              <a:rPr lang="en-GB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insane</a:t>
            </a:r>
            <a:r>
              <a:rPr lang="en-GB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masquerade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‘</a:t>
            </a:r>
            <a:r>
              <a:rPr lang="en-GB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transvestism treated surgically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’</a:t>
            </a:r>
            <a:endParaRPr lang="en-GB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en-GB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ranssexualism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medical stories of euphoria, “twice born”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transvestism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 stigmatized</a:t>
            </a:r>
          </a:p>
          <a:p>
            <a:pPr marL="0" indent="0">
              <a:buClr>
                <a:srgbClr val="000000"/>
              </a:buClr>
              <a:buNone/>
            </a:pPr>
            <a:endPara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transgenderism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; no medical interventions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Transgender Studies; generic, progressive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63440" y="1371600"/>
            <a:ext cx="3642360" cy="4876800"/>
          </a:xfrm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pPr marL="285750" lvl="0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saturated space</a:t>
            </a: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of </a:t>
            </a:r>
            <a:r>
              <a:rPr lang="en-GB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othering</a:t>
            </a:r>
          </a:p>
          <a:p>
            <a:pPr marL="0" lvl="0" indent="0">
              <a:buClr>
                <a:srgbClr val="000000"/>
              </a:buClr>
              <a:buNone/>
            </a:pPr>
            <a:endParaRPr lang="en-GB" sz="1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lvl="0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politicized academic </a:t>
            </a:r>
            <a:r>
              <a:rPr lang="en-GB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cultures</a:t>
            </a:r>
          </a:p>
          <a:p>
            <a:pPr marL="0" lvl="0" indent="0">
              <a:buClr>
                <a:srgbClr val="000000"/>
              </a:buClr>
              <a:buNone/>
            </a:pPr>
            <a:endParaRPr lang="en-GB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lvl="0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hierarchies</a:t>
            </a:r>
            <a:endParaRPr lang="en-GB" sz="19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lvl="0" indent="0">
              <a:buClr>
                <a:srgbClr val="000000"/>
              </a:buClr>
              <a:buNone/>
            </a:pPr>
            <a:endParaRPr lang="en-GB" sz="19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lvl="0" indent="-28575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regardless of </a:t>
            </a:r>
            <a:r>
              <a:rPr lang="en-GB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diagnosis: </a:t>
            </a:r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injustice &amp; 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lack of </a:t>
            </a:r>
            <a:r>
              <a:rPr lang="en-GB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recognition</a:t>
            </a:r>
            <a:endParaRPr lang="en-GB" sz="1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75740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06417"/>
          </a:xfrm>
          <a:scene3d>
            <a:camera prst="perspectiveBelow"/>
            <a:lightRig rig="threePt" dir="t"/>
          </a:scene3d>
        </p:spPr>
        <p:txBody>
          <a:bodyPr>
            <a:normAutofit/>
          </a:bodyPr>
          <a:lstStyle/>
          <a:p>
            <a:pPr algn="l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Sociological research; ‘story telling’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695450"/>
            <a:ext cx="7239000" cy="4324350"/>
          </a:xfrm>
          <a:scene3d>
            <a:camera prst="perspectiveBelow"/>
            <a:lightRig rig="threePt" dir="t"/>
          </a:scene3d>
        </p:spPr>
        <p:txBody>
          <a:bodyPr>
            <a:normAutofit/>
          </a:bodyPr>
          <a:lstStyle/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Ekins &amp; King (2006). </a:t>
            </a:r>
            <a:r>
              <a:rPr lang="en-GB" sz="2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 trajectories of stories/bodily social practices</a:t>
            </a: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; oscillating, migrating, negating, transcending</a:t>
            </a:r>
          </a:p>
          <a:p>
            <a:pPr marL="0" indent="0">
              <a:buClr>
                <a:srgbClr val="000000"/>
              </a:buClr>
              <a:buNone/>
            </a:pPr>
            <a:endParaRPr lang="en-GB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1700" dirty="0" smtClean="0">
              <a:latin typeface="Century Gothic" panose="020B0502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</a:t>
            </a: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ategorical identity??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</a:t>
            </a: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otivation??</a:t>
            </a: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lack of recognition??</a:t>
            </a:r>
          </a:p>
        </p:txBody>
      </p:sp>
    </p:spTree>
    <p:extLst>
      <p:ext uri="{BB962C8B-B14F-4D97-AF65-F5344CB8AC3E}">
        <p14:creationId xmlns:p14="http://schemas.microsoft.com/office/powerpoint/2010/main" val="3864751164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-60000">
            <a:off x="1079202" y="761683"/>
            <a:ext cx="3064827" cy="608177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This study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8456" y="609600"/>
            <a:ext cx="3504666" cy="5715000"/>
          </a:xfrm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pPr marR="215900">
              <a:lnSpc>
                <a:spcPct val="115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  <a:cs typeface="Times New Roman"/>
              </a:rPr>
              <a:t>D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  <a:cs typeface="Times New Roman"/>
              </a:rPr>
              <a:t>iscourses: classical narratives...</a:t>
            </a:r>
          </a:p>
          <a:p>
            <a:pPr marR="215900">
              <a:lnSpc>
                <a:spcPct val="115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/>
              <a:cs typeface="Times New Roman"/>
            </a:endParaRPr>
          </a:p>
          <a:p>
            <a:pPr marR="215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  <a:cs typeface="Times New Roman"/>
              </a:rPr>
              <a:t>a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  <a:cs typeface="Times New Roman"/>
              </a:rPr>
              <a:t>journey from </a:t>
            </a:r>
            <a:r>
              <a:rPr lang="en-GB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  <a:cs typeface="Times New Roman"/>
              </a:rPr>
              <a:t>dysphoria to </a:t>
            </a:r>
            <a:r>
              <a:rPr lang="en-GB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  <a:cs typeface="Times New Roman"/>
              </a:rPr>
              <a:t>euphoria</a:t>
            </a:r>
          </a:p>
          <a:p>
            <a:pPr marL="0" marR="215900" indent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None/>
            </a:pP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/>
              <a:cs typeface="Times New Roman"/>
            </a:endParaRPr>
          </a:p>
          <a:p>
            <a:pPr marR="21590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  <a:cs typeface="Times New Roman"/>
              </a:rPr>
              <a:t>The </a:t>
            </a:r>
            <a:r>
              <a:rPr lang="en-GB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  <a:cs typeface="Times New Roman"/>
              </a:rPr>
              <a:t>‘good life fantasy’</a:t>
            </a:r>
            <a:endParaRPr lang="en-GB" sz="28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Times New Roman"/>
              <a:cs typeface="Times New Roman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 rot="-60000">
            <a:off x="836479" y="1371301"/>
            <a:ext cx="3584844" cy="4801198"/>
          </a:xfrm>
          <a:scene3d>
            <a:camera prst="perspectiveRigh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 marL="342900" lvl="0" indent="-342900" algn="l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  <a:r>
              <a:rPr lang="en-GB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GB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independent </a:t>
            </a:r>
            <a:r>
              <a:rPr lang="en-GB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focus groups: 13 ‘male to female</a:t>
            </a:r>
            <a:r>
              <a:rPr lang="en-GB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’ individuals, various cross-gender </a:t>
            </a:r>
            <a:r>
              <a:rPr lang="en-GB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expressions</a:t>
            </a:r>
          </a:p>
          <a:p>
            <a:pPr lvl="0" algn="l"/>
            <a:endParaRPr lang="en-GB" sz="2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74320" indent="-274320" algn="l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  <a:cs typeface="Times New Roman"/>
              </a:rPr>
              <a:t>discourses</a:t>
            </a:r>
            <a:r>
              <a:rPr lang="en-GB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/>
                <a:cs typeface="Times New Roman"/>
              </a:rPr>
              <a:t>, shared &amp; unique accounts, interactional processes, emotional processes, subject positions </a:t>
            </a:r>
            <a:r>
              <a:rPr lang="en-GB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endParaRPr lang="en-GB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775713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06417"/>
          </a:xfrm>
          <a:scene3d>
            <a:camera prst="perspectiveFront"/>
            <a:lightRig rig="threePt" dir="t"/>
          </a:scene3d>
        </p:spPr>
        <p:txBody>
          <a:bodyPr>
            <a:norm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 instance of epiphany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086600" cy="4419600"/>
          </a:xfrm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n-GB" sz="2000" dirty="0">
              <a:latin typeface="Comic Sans MS" pitchFamily="66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description 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 the climate of trans-gender politics as characterized by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wild profusion of gendered subject positions, spawned by the rupture of ‘woman’ and ‘man’, like an archipelago of identities rising from the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sea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” </a:t>
            </a:r>
            <a:r>
              <a:rPr lang="en-GB" sz="1400" dirty="0" smtClean="0">
                <a:latin typeface="Century Gothic" panose="020B0502020202020204" pitchFamily="34" charset="0"/>
              </a:rPr>
              <a:t>(Stryker, 1998).</a:t>
            </a: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en-GB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birth myth </a:t>
            </a:r>
            <a:r>
              <a:rPr lang="en-GB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 goddess Aphrodite</a:t>
            </a:r>
            <a:r>
              <a:rPr lang="en-GB" dirty="0">
                <a:solidFill>
                  <a:srgbClr val="0066FF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265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5000"/>
                    </a14:imgEffect>
                    <a14:imgEffect>
                      <a14:colorTemperature colorTemp="5575"/>
                    </a14:imgEffect>
                    <a14:imgEffect>
                      <a14:saturation sat="245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1815"/>
            <a:ext cx="5562763" cy="5943600"/>
          </a:xfrm>
          <a:prstGeom prst="snip2DiagRect">
            <a:avLst>
              <a:gd name="adj1" fmla="val 0"/>
              <a:gd name="adj2" fmla="val 13758"/>
            </a:avLst>
          </a:prstGeom>
          <a:gradFill>
            <a:gsLst>
              <a:gs pos="63000">
                <a:schemeClr val="accent1">
                  <a:lumMod val="76000"/>
                  <a:alpha val="38000"/>
                </a:scheme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dismantling</a:t>
            </a: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conventional gender</a:t>
            </a: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categories..</a:t>
            </a:r>
          </a:p>
          <a:p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emergence of trans-gender</a:t>
            </a:r>
          </a:p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elves</a:t>
            </a:r>
            <a:r>
              <a:rPr lang="en-GB" sz="2800" dirty="0" smtClean="0">
                <a:latin typeface="Century Gothic" panose="020B0502020202020204" pitchFamily="34" charset="0"/>
              </a:rPr>
              <a:t>…</a:t>
            </a:r>
            <a:endParaRPr lang="en-GB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37551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world\AppData\Local\Microsoft\Windows\Temporary Internet Files\Content.IE5\3H2JBPO0\21459_g0010544.0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976"/>
            <a:ext cx="6400800" cy="60915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685800" y="1066800"/>
            <a:ext cx="2057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decisive awarenes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</a:t>
            </a:r>
          </a:p>
          <a:p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..birth of</a:t>
            </a:r>
          </a:p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omething</a:t>
            </a:r>
          </a:p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beautiful</a:t>
            </a:r>
          </a:p>
        </p:txBody>
      </p:sp>
    </p:spTree>
    <p:extLst>
      <p:ext uri="{BB962C8B-B14F-4D97-AF65-F5344CB8AC3E}">
        <p14:creationId xmlns:p14="http://schemas.microsoft.com/office/powerpoint/2010/main" val="1098873165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54017"/>
          </a:xfrm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birth of Aphrodite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91400" cy="46482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</a:t>
            </a:r>
            <a:r>
              <a:rPr lang="en-GB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scene of conventional fantasy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; un-doing as a prelude to progress</a:t>
            </a:r>
            <a:endParaRPr lang="en-GB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en-GB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Cruel </a:t>
            </a:r>
            <a:r>
              <a:rPr lang="en-GB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Optimism </a:t>
            </a:r>
            <a:r>
              <a:rPr lang="en-GB" sz="1200" dirty="0">
                <a:latin typeface="Century Gothic" panose="020B0502020202020204" pitchFamily="34" charset="0"/>
              </a:rPr>
              <a:t>(Berlant, 2011):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 injurious attachment that obstructs reality;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pursuit of the desired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goal is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defective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&amp;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destructive</a:t>
            </a:r>
          </a:p>
          <a:p>
            <a:pPr marL="0" indent="0">
              <a:buNone/>
            </a:pPr>
            <a:endParaRPr lang="en-GB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becoming Aphrodite is unattainable – but </a:t>
            </a:r>
            <a:r>
              <a:rPr lang="en-GB" sz="2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hoping </a:t>
            </a:r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become her is reassuring &amp; </a:t>
            </a:r>
            <a:r>
              <a:rPr lang="en-GB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sustaining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……even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 the face of evidence to the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contrary</a:t>
            </a:r>
            <a:endParaRPr lang="en-GB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122972"/>
      </p:ext>
    </p:extLst>
  </p:cSld>
  <p:clrMapOvr>
    <a:masterClrMapping/>
  </p:clrMapOvr>
  <p:transition xmlns:p14="http://schemas.microsoft.com/office/powerpoint/2010/main" spd="slow">
    <p:strips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6931</TotalTime>
  <Words>739</Words>
  <Application>Microsoft Macintosh PowerPoint</Application>
  <PresentationFormat>Présentation à l'écran (4:3)</PresentationFormat>
  <Paragraphs>125</Paragraphs>
  <Slides>18</Slides>
  <Notes>8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Pushpin</vt:lpstr>
      <vt:lpstr>Gender Crossing Tales  a case for Myth &amp; Metaphor</vt:lpstr>
      <vt:lpstr>it is about…</vt:lpstr>
      <vt:lpstr>“tales from the clinic”</vt:lpstr>
      <vt:lpstr>Sociological research; ‘story telling’</vt:lpstr>
      <vt:lpstr>This study</vt:lpstr>
      <vt:lpstr>An instance of epiphany</vt:lpstr>
      <vt:lpstr>Présentation PowerPoint</vt:lpstr>
      <vt:lpstr>Présentation PowerPoint</vt:lpstr>
      <vt:lpstr>The birth of Aphrodite</vt:lpstr>
      <vt:lpstr>Présentation PowerPoint</vt:lpstr>
      <vt:lpstr>     Gender Crossing Tales</vt:lpstr>
      <vt:lpstr>A Monster’s Tale</vt:lpstr>
      <vt:lpstr> Pandora’s Box</vt:lpstr>
      <vt:lpstr>Gender Crossing Tale(s)</vt:lpstr>
      <vt:lpstr>Présentation PowerPoint</vt:lpstr>
      <vt:lpstr>Présentation PowerPoint</vt:lpstr>
      <vt:lpstr>The ‘Trans Tale’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GenderCrossingTalesSF</dc:title>
  <dc:creator>Stella Fremi</dc:creator>
  <cp:lastModifiedBy>Anaïs Pedica</cp:lastModifiedBy>
  <cp:revision>399</cp:revision>
  <dcterms:created xsi:type="dcterms:W3CDTF">2006-08-16T00:00:00Z</dcterms:created>
  <dcterms:modified xsi:type="dcterms:W3CDTF">2015-05-11T22:52:59Z</dcterms:modified>
</cp:coreProperties>
</file>